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notesMasterIdLst>
    <p:notesMasterId r:id="rId29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storage.googleapis.com/distill-circuits/inceptionv1-weight-explorer/mixed3b_379.html" TargetMode="External"/><Relationship Id="rId2" Type="http://schemas.openxmlformats.org/officeDocument/2006/relationships/image" Target="../media/image-1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storage.googleapis.com/distill-circuits/inceptionv1-weight-explorer/mixed3a_136.html" TargetMode="External"/><Relationship Id="rId2" Type="http://schemas.openxmlformats.org/officeDocument/2006/relationships/image" Target="../media/image-1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distill.pub/2020/circuits/zoom-in/" TargetMode="External"/><Relationship Id="rId2" Type="http://schemas.openxmlformats.org/officeDocument/2006/relationships/hyperlink" Target="https://arxiv.org/abs/1409.4842" TargetMode="External"/><Relationship Id="rId3" Type="http://schemas.openxmlformats.org/officeDocument/2006/relationships/hyperlink" Target="https://doi.org/10.1113/jphysiol.1962.sp006837" TargetMode="External"/><Relationship Id="rId4" Type="http://schemas.openxmlformats.org/officeDocument/2006/relationships/hyperlink" Target="https://arxiv.org/abs/1412.6572" TargetMode="External"/><Relationship Id="rId5" Type="http://schemas.openxmlformats.org/officeDocument/2006/relationships/hyperlink" Target="https://arxiv.org/abs/2104.07143" TargetMode="External"/><Relationship Id="rId6" Type="http://schemas.openxmlformats.org/officeDocument/2006/relationships/hyperlink" Target="https://transformer-circuits.pub/2021/framework/index.html" TargetMode="External"/><Relationship Id="rId7" Type="http://schemas.openxmlformats.org/officeDocument/2006/relationships/hyperlink" Target="https://transformer-circuits.pub/2022/toy_model/index.html" TargetMode="External"/><Relationship Id="rId8" Type="http://schemas.openxmlformats.org/officeDocument/2006/relationships/hyperlink" Target="https://transformer-circuits.pub/2023/monosemantic-features" TargetMode="External"/><Relationship Id="rId9" Type="http://schemas.openxmlformats.org/officeDocument/2006/relationships/hyperlink" Target="https://arxiv.org/abs/2406.03662" TargetMode="External"/><Relationship Id="rId10" Type="http://schemas.openxmlformats.org/officeDocument/2006/relationships/hyperlink" Target="https://livgorton.com/inceptionv1-mixed5b-sparse-autoencoders/" TargetMode="External"/><Relationship Id="rId11" Type="http://schemas.openxmlformats.org/officeDocument/2006/relationships/hyperlink" Target="https://transformer-circuits.pub/2025/attribution-graphs/biology.html" TargetMode="External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097280"/>
            <a:ext cx="76809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6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Zoom In: An Introduction to Circuits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1520" y="228600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4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Olah, Cammarata, Schubert, Goh, Petrov &amp; Carter (Distill, 2020)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1520" y="2880360"/>
            <a:ext cx="2286000" cy="0"/>
          </a:xfrm>
          <a:prstGeom prst="line">
            <a:avLst/>
          </a:prstGeom>
          <a:noFill/>
          <a:ln w="19050">
            <a:solidFill>
              <a:srgbClr val="2266A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31520" y="31089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Week 3  |  AI Interpretability Reading Group  |  UC Berkeley Spring 2026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31520" y="384048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Will Fithian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Line of Evidence 2: Dataset Examples</a:t>
            </a:r>
            <a:endParaRPr lang="en-US" sz="2800" dirty="0"/>
          </a:p>
        </p:txBody>
      </p:sp>
      <p:pic>
        <p:nvPicPr>
          <p:cNvPr id="3" name="Image 0" descr="/sessions/loving-bold-thompson/mnt/ai-interp-sp26-private/week3-presentation/figs-from-paper/3b_379_v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188720"/>
            <a:ext cx="1280160" cy="11978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2423160"/>
            <a:ext cx="1280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mixed3b:379</a:t>
            </a:r>
            <a:endParaRPr lang="en-US" sz="900" dirty="0"/>
          </a:p>
          <a:p>
            <a:pPr algn="ctr"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Olah et al. (2020)</a:t>
            </a:r>
            <a:endParaRPr lang="en-US" sz="900" dirty="0"/>
          </a:p>
        </p:txBody>
      </p:sp>
      <p:pic>
        <p:nvPicPr>
          <p:cNvPr id="5" name="Image 1" descr="/sessions/loving-bold-thompson/mnt/ai-interp-sp26-private/week3-presentation/figs-from-repl/curves-examples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011680" y="1097280"/>
            <a:ext cx="6583680" cy="34564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11680" y="4572000"/>
            <a:ext cx="6583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Top-activating Imagenette images for mixed3b:379 with activation heatmaps (our replication)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Line of Evidence 5: Implementation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51560"/>
            <a:ext cx="76809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Circuit-based evidence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Examine the weights connecting earlier curve detectors to later ones.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31520" y="169164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Layer Connections</a:t>
            </a:r>
            <a:endParaRPr lang="en-US" sz="1200" dirty="0"/>
          </a:p>
        </p:txBody>
      </p:sp>
      <p:pic>
        <p:nvPicPr>
          <p:cNvPr id="5" name="Image 0" descr="/sessions/loving-bold-thompson/mnt/ai-interp-sp26-private/week3-presentation/figs-from-paper/curves-implementation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31520" y="2011680"/>
            <a:ext cx="7680960" cy="2697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475488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Olah et al. (2020): Weights between early and late curve detectors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Other Lines of Evidence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0584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 more arguments: Other lines of evidence for curve detectors.</a:t>
            </a:r>
            <a:endParaRPr lang="en-US" sz="1400" dirty="0"/>
          </a:p>
        </p:txBody>
      </p:sp>
      <p:pic>
        <p:nvPicPr>
          <p:cNvPr id="4" name="Image 0" descr="/sessions/loving-bold-thompson/mnt/ai-interp-sp26-private/week3-presentation/figs-from-paper/synthetic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31520" y="1554480"/>
            <a:ext cx="1828800" cy="18197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31520" y="3465621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Synthetic Examples</a:t>
            </a:r>
            <a:endParaRPr lang="en-US" sz="1400" dirty="0"/>
          </a:p>
        </p:txBody>
      </p:sp>
      <p:pic>
        <p:nvPicPr>
          <p:cNvPr id="6" name="Image 1" descr="/sessions/loving-bold-thompson/mnt/ai-interp-sp26-private/week3-presentation/figs-from-paper/tuning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682240" y="1554480"/>
            <a:ext cx="1828800" cy="18834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682240" y="3529339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Joint Tuning</a:t>
            </a:r>
            <a:endParaRPr lang="en-US" sz="1400" dirty="0"/>
          </a:p>
        </p:txBody>
      </p:sp>
      <p:pic>
        <p:nvPicPr>
          <p:cNvPr id="8" name="Image 2" descr="/sessions/loving-bold-thompson/mnt/ai-interp-sp26-private/week3-presentation/figs-from-paper/downstream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632960" y="1554480"/>
            <a:ext cx="1828800" cy="184727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632960" y="3493193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Feature Use</a:t>
            </a:r>
            <a:endParaRPr lang="en-US" sz="1400" dirty="0"/>
          </a:p>
        </p:txBody>
      </p:sp>
      <p:pic>
        <p:nvPicPr>
          <p:cNvPr id="10" name="Image 3" descr="/sessions/loving-bold-thompson/mnt/ai-interp-sp26-private/week3-presentation/figs-from-paper/hand-drawn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6583680" y="1554480"/>
            <a:ext cx="1828800" cy="18379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83680" y="3483910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Handwritten Circuits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731520" y="438912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Olah et al. (2020)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Example 2: High-Low Frequency Detectors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96012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Claim: </a:t>
            </a:r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Some mixed3a neurons respond to boundaries between high- and low-frequency textures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31520" y="137160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Layer Connections</a:t>
            </a:r>
            <a:endParaRPr lang="en-US" sz="1200" dirty="0"/>
          </a:p>
        </p:txBody>
      </p:sp>
      <p:pic>
        <p:nvPicPr>
          <p:cNvPr id="5" name="Image 0" descr="/sessions/loving-bold-thompson/mnt/ai-interp-sp26-private/week3-presentation/figs-from-paper/high-low-frequency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57200" y="2011680"/>
            <a:ext cx="8229600" cy="19659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402336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Olah et al. (2020): High-low frequency detectors in mixed3a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High-Low Frequency: Dataset Examples</a:t>
            </a:r>
            <a:endParaRPr lang="en-US" sz="2800" dirty="0"/>
          </a:p>
        </p:txBody>
      </p:sp>
      <p:pic>
        <p:nvPicPr>
          <p:cNvPr id="3" name="Image 0" descr="/sessions/loving-bold-thompson/mnt/ai-interp-sp26-private/week3-presentation/figs-from-paper/3a_136_v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188720"/>
            <a:ext cx="1280160" cy="12161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2441448"/>
            <a:ext cx="1280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mixed3a:136</a:t>
            </a:r>
            <a:endParaRPr lang="en-US" sz="900" dirty="0"/>
          </a:p>
          <a:p>
            <a:pPr algn="ctr"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Olah et al. (2020)</a:t>
            </a:r>
            <a:endParaRPr lang="en-US" sz="900" dirty="0"/>
          </a:p>
        </p:txBody>
      </p:sp>
      <p:pic>
        <p:nvPicPr>
          <p:cNvPr id="5" name="Image 1" descr="/sessions/loving-bold-thompson/mnt/ai-interp-sp26-private/week3-presentation/figs-from-repl/high-low-examples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011680" y="1097280"/>
            <a:ext cx="6583680" cy="32735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11680" y="4434840"/>
            <a:ext cx="6583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Top-activating Imagenette images for mixed3a:136 with activation heatmaps (our replication)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Example 3: Pose-Invariant Dog Head</a:t>
            </a:r>
            <a:endParaRPr lang="en-US" sz="2800" dirty="0"/>
          </a:p>
        </p:txBody>
      </p:sp>
      <p:pic>
        <p:nvPicPr>
          <p:cNvPr id="3" name="Image 0" descr="/sessions/loving-bold-thompson/mnt/ai-interp-sp26-private/week3-presentation/figs-from-paper/dog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188720"/>
            <a:ext cx="8229600" cy="26700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1520" y="402336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Claim: </a:t>
            </a:r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Circuit with locality and compositionality. But: this is a simplified cartoon of a densely connected network.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31520" y="475488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Olah et al. (2020): Dog head detection circuit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Circuit: The Pose-Invariant Dog Head</a:t>
            </a:r>
            <a:endParaRPr lang="en-US" sz="2600" dirty="0"/>
          </a:p>
        </p:txBody>
      </p:sp>
      <p:pic>
        <p:nvPicPr>
          <p:cNvPr id="3" name="Image 0" descr="/sessions/loving-bold-thompson/mnt/ai-interp-sp26-private/week3-presentation/figs-from-paper/dogs-downstream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1490472" y="1097280"/>
            <a:ext cx="6172200" cy="38404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2103120"/>
            <a:ext cx="82296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4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Problems with Circuit Framing</a:t>
            </a:r>
            <a:endParaRPr lang="en-US" sz="3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Polysemanticity and Superposition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669280" y="411480"/>
            <a:ext cx="3108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1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Olah et al. (2020)</a:t>
            </a:r>
            <a:endParaRPr lang="en-US" sz="1100" dirty="0"/>
          </a:p>
        </p:txBody>
      </p:sp>
      <p:pic>
        <p:nvPicPr>
          <p:cNvPr id="4" name="Image 0" descr="/sessions/loving-bold-thompson/mnt/ai-interp-sp26-private/week3-presentation/figs-from-paper/cat-ca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31520" y="1097280"/>
            <a:ext cx="7680960" cy="25603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31520" y="3840480"/>
            <a:ext cx="768096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Superposition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Claim: Cars and dogs rarely co-occur, so the model spreads a “car detector” feature across polysemantic neurons.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3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paper frames polysemanticity as a “major challenge for the circuits agenda” but doesn’t quantify how prevalent it is.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Interpretability Illusions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86868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Bolukbasi et al. (2021)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31520" y="1280160"/>
            <a:ext cx="7680960" cy="3474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Same neuron, different datasets, different “meanings”: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3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Neuron 221 on Quora:  “song titles”</a:t>
            </a:r>
            <a:endParaRPr lang="en-US" sz="1400" dirty="0"/>
          </a:p>
          <a:p>
            <a:pPr indent="0" marL="0">
              <a:buNone/>
            </a:pPr>
            <a:r>
              <a:rPr lang="en-US" sz="13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Neuron 221 on Wikipedia:  “historical events”</a:t>
            </a:r>
            <a:endParaRPr lang="en-US" sz="1400" dirty="0"/>
          </a:p>
          <a:p>
            <a:pPr indent="0" marL="0">
              <a:buNone/>
            </a:pPr>
            <a:r>
              <a:rPr lang="en-US" sz="13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Neuron 221 on BookCorpus:  “pulling objects from pockets”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3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Interpretation reflects dataset-specific clustering, not a global concept.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distribution-dependence problem</a:t>
            </a:r>
            <a:endParaRPr lang="en-US" sz="14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Interpretations are tied to the training data, not global truths about what the neuron computes. Top-activating examples produce consistent patterns within one dataset, but the patterns change across datasets.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2103120"/>
            <a:ext cx="82296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4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Framing: Circuits for InceptionV1</a:t>
            </a:r>
            <a:endParaRPr lang="en-US" sz="3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Interpretability Illusion in InceptionV1?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96012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Random 5a feature: Car windows or radio buttons?</a:t>
            </a:r>
            <a:endParaRPr lang="en-US" sz="1400" dirty="0"/>
          </a:p>
        </p:txBody>
      </p:sp>
      <p:pic>
        <p:nvPicPr>
          <p:cNvPr id="4" name="Image 0" descr="/sessions/loving-bold-thompson/mnt/ai-interp-sp26-private/week3-presentation/figs-from-repl/cars-button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31520" y="1463040"/>
            <a:ext cx="7680960" cy="38496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Curve Detectors Off Distribution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868680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Adversarial activation maximization on mixed3b:379 (cf. Goodfellow et al., 2015)</a:t>
            </a:r>
            <a:endParaRPr lang="en-US" sz="1200" dirty="0"/>
          </a:p>
        </p:txBody>
      </p:sp>
      <p:pic>
        <p:nvPicPr>
          <p:cNvPr id="4" name="Image 0" descr="/sessions/loving-bold-thompson/mnt/ai-interp-sp26-private/code-replications/zoom-in/outputs/adversarial_3b_379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1664208" y="1280160"/>
            <a:ext cx="5824728" cy="3931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2103120"/>
            <a:ext cx="82296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4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Reverse Engineering or Approximate Description?</a:t>
            </a:r>
            <a:endParaRPr lang="en-US" sz="3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Description vs. Reverse Engineering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365760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Reverse engineering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Electronic circuits, spreadsheets: claims about how edits affect downstream computation without reference to any input distribution. Predict behavior on any input by tracing signals.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846320" y="1097280"/>
            <a:ext cx="384048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Approximate description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Neural network “circuits”: claims are always implicitly conditioned on a distribution. Step off-distribution and interpretations break. Statistical regularities, not complete specifications.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31520" y="274320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i="1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Selective Reporting Problem: Paper reports clean, interpretable neurons but doesn’t tell us what fraction are interpretable.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31520" y="3200400"/>
            <a:ext cx="7680960" cy="0"/>
          </a:xfrm>
          <a:prstGeom prst="line">
            <a:avLst/>
          </a:prstGeom>
          <a:noFill/>
          <a:ln w="6350">
            <a:solidFill>
              <a:srgbClr val="DDDD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1520" y="3383280"/>
            <a:ext cx="768096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rhetoric says reverse engineering; the evidence supports approximate description.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Safety implication: If interpretability only gives approximate descriptions that hold on typical inputs, a deceptive model could have “circuits” that look aligned on-distribution but behave differently under deployment.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Core Assumptions, Revisited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7680960" cy="320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Linearity</a:t>
            </a:r>
            <a:endParaRPr lang="en-US" sz="16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Single neurons = linearity + alignment with architectural basis. Superposition: features don’t align with neurons. SAEs accept linearity but drop alignment.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Locality</a:t>
            </a:r>
            <a:endParaRPr lang="en-US" sz="16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CNN architecture enforces locality (receptive fields, sequential layers). Transformers break this: attention connects everything; residual stream bypasses layers (Elhage et al., 2021).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Compositionality</a:t>
            </a:r>
            <a:endParaRPr lang="en-US" sz="16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Dog head circuit looks compositional, but the actual network is densely connected. Are we finding sparse structure or imposing it?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1520" y="4572000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i="1" dirty="0">
                <a:solidFill>
                  <a:srgbClr val="33333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Properties of the model, or constructs of our analysis?</a:t>
            </a:r>
            <a:endParaRPr lang="en-US" sz="13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Where the Field Went Next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768096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Toy Models of Superposition (Anthropic, 2022)</a:t>
            </a:r>
            <a:endParaRPr lang="en-US" sz="1400" dirty="0"/>
          </a:p>
          <a:p>
            <a:pPr indent="0" marL="0">
              <a:buNone/>
            </a:pPr>
            <a:r>
              <a:rPr lang="en-US" sz="12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Phase diagram: superposition governed by feature sparsity and importance. When features outnumber neurons and are sparse, superposition is the rule.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SAEs as the proposed fix</a:t>
            </a:r>
            <a:endParaRPr lang="en-US" sz="1400" dirty="0"/>
          </a:p>
          <a:p>
            <a:pPr indent="0" marL="0">
              <a:buNone/>
            </a:pPr>
            <a:r>
              <a:rPr lang="en-US" sz="12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Gorton (2024): SAEs applied to InceptionV1 find features neurons miss. Even in this model, neuron-level analysis misses structure.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narrative arc:</a:t>
            </a:r>
            <a:endParaRPr lang="en-US" sz="1400" dirty="0"/>
          </a:p>
          <a:p>
            <a:pPr indent="0" marL="0">
              <a:buNone/>
            </a:pPr>
            <a:r>
              <a:rPr lang="en-US" sz="12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Zoom In (2020) showed something real but cherry-picked  →  Interpretability Illusion (2021) methodology can mislead  →  Toy Models (2022) explained why neuron-level analysis is limited  →  SAEs (2023+) proposed fix for superposition.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2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 question: do SAEs resolve the problems or just relocate them? (Weeks 12–13)</a:t>
            </a:r>
            <a:endParaRPr 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45720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4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Discussion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731520" y="1463040"/>
            <a:ext cx="7680960" cy="320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 </a:t>
            </a:r>
            <a:pPr indent="0" marL="0">
              <a:buNone/>
            </a:pPr>
            <a:r>
              <a:rPr lang="en-US" sz="16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fraction of a model would need to be interpretable for the circuits approach to be useful for safety?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 </a:t>
            </a:r>
            <a:pPr indent="0" marL="0">
              <a:buNone/>
            </a:pPr>
            <a:r>
              <a:rPr lang="en-US" sz="16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If superposition is the rule, what does “understanding a circuit” even mean?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 </a:t>
            </a:r>
            <a:pPr indent="0" marL="0">
              <a:buNone/>
            </a:pPr>
            <a:r>
              <a:rPr lang="en-US" sz="16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field moved from neuron-level circuits (2020) to SAEs (2023+). Was the original circuits program a productive dead end, or a wrong turn?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4.  </a:t>
            </a:r>
            <a:pPr indent="0" marL="0">
              <a:buNone/>
            </a:pPr>
            <a:r>
              <a:rPr lang="en-US" sz="1600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Streetlight problem: If we assume locality / compositionality, we’ll only find local / compositional structure. What are we missing?</a:t>
            </a:r>
            <a:endParaRPr 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References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05840"/>
            <a:ext cx="7680960" cy="3840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Olah, Cammarata, Schubert, Goh, Petrov &amp; Carter (2020). “Zoom In: An Introduction to Circuits.” Distill.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Szegedy et al. (2015). “Going Deeper with Convolutions.” CVPR.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Hubel &amp; Wiesel (1962). “Receptive fields, binocular interaction and functional architecture.” J. Physiology.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Goodfellow, Shlens &amp; Szegedy (2015). “Explaining and Harnessing Adversarial Examples.” ICLR.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5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Bolukbasi, Pearce, Yuan, Coenen, Reif, Viégas &amp; Wattenberg (2021). “An Interpretability Illusion for BERT.”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6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Elhage, Nanda, Olsson et al. (2021). “A Mathematical Framework for Transformer Circuits.”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7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Elhage, Hume, Olsson et al. (2022). “Toy Models of Superposition.”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8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Bricken, Templeton, Batson et al. (2023). “Towards Monosemanticity.”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9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Gorton (2024). “The Missing Curve Detectors of InceptionV1.”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0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Gorton (2024). “Interpretable Features and Circuits in InceptionV1’s Mixed5b.”</a:t>
            </a:r>
            <a:endParaRPr lang="en-US" sz="1000" dirty="0"/>
          </a:p>
          <a:p>
            <a:pPr indent="0" marL="0">
              <a:buNone/>
            </a:pPr>
            <a:r>
              <a:rPr lang="en-US" sz="1000" u="sng" dirty="0">
                <a:solidFill>
                  <a:srgbClr val="2266A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1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Lindsey et al. (2025). “On the Biology of a Large Language Model.” Anthropic.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Anthropic Worldview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493776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is powerful and potentially dangerous</a:t>
            </a:r>
            <a:endParaRPr lang="en-US" sz="16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need to understand what’s happening inside these systems before we deploy them throughout the economy, government, society...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Interpretability as a safety bet</a:t>
            </a:r>
            <a:endParaRPr lang="en-US" sz="16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If we can reverse-engineer models, we might catch deception, misalignment, dangerous capabilities.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“Zoom In”: founding document of the “circuits” program</a:t>
            </a:r>
            <a:endParaRPr lang="en-US" sz="16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Olah et al. at OpenAI (later Anthropic) trying to do for neural networks what neuroscience did for brains.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3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microscope analogy: a new instrument that lets us “zoom in” on the fine structure of learned representations, as Hooke’s Micrographia revealed cells.</a:t>
            </a:r>
            <a:endParaRPr lang="en-US" sz="1600" dirty="0"/>
          </a:p>
        </p:txBody>
      </p:sp>
      <p:pic>
        <p:nvPicPr>
          <p:cNvPr id="4" name="Image 0" descr="/sessions/loving-bold-thompson/mnt/ai-interp-sp26-private/week3-presentation/figs-from-paper/micrographia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6217920" y="1097280"/>
            <a:ext cx="2194560" cy="32004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17920" y="4343400"/>
            <a:ext cx="21945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Hooke’s Micrographia (1665)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Vision Models?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768096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Spatial structure</a:t>
            </a:r>
            <a:endParaRPr lang="en-US" sz="16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CNNs have local receptive fields, hierarchical composition, weight sharing — natural units for analysis.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Neuroscience precedent</a:t>
            </a:r>
            <a:endParaRPr lang="en-US" sz="16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Connects to decades of visual neuroscience (Hubel &amp; Wiesel, 1962). Curve detectors have biological analogs.</a:t>
            </a:r>
            <a:endParaRPr lang="en-US" sz="1600" dirty="0"/>
          </a:p>
          <a:p>
            <a:pPr indent="0" marL="0">
              <a:buNone/>
            </a:pP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Tractability</a:t>
            </a:r>
            <a:endParaRPr lang="en-US" sz="16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InceptionV1 has ~10,000 neurons. Small enough to hand-investigate, big enough to be interesting (won ImageNet 2014).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CNN Basics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768096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Convolutional filters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Small patch (e.g. 3×3×C) slides across the image. Dot product at each position + nonlinearity produces a feature map. Many filters per layer → many channels output per pixel (3D tensor).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Hierarchical composition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Each layer operates on the previous layer’s output. Early: edges, color gradients. Later: complex combinations.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Spatial structure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Weight sharing (translation equivariance). Pooling reduces spatial dimensions.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“Neuron” = channel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~10,000 channels total in InceptionV1. Weight sharing means all spatial positions compute the same function.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InceptionV1 Architecture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669280" y="411480"/>
            <a:ext cx="3108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1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Szegedy et al. (2015)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31520" y="1097280"/>
            <a:ext cx="4572000" cy="3840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Inception module</a:t>
            </a:r>
            <a:endParaRPr lang="en-US" sz="1500" dirty="0"/>
          </a:p>
          <a:p>
            <a:pPr indent="0" marL="0">
              <a:buNone/>
            </a:pPr>
            <a:r>
              <a:rPr lang="en-US" sz="13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Parallel pathways of different filter sizes (1×1, 3×3, 5×5, pooling) that concatenate outputs along the channel dimension.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1×1 convolutions</a:t>
            </a:r>
            <a:endParaRPr lang="en-US" sz="1500" dirty="0"/>
          </a:p>
          <a:p>
            <a:pPr indent="0" marL="0">
              <a:buNone/>
            </a:pPr>
            <a:r>
              <a:rPr lang="en-US" sz="12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Dimensionality reduction + cross-channel mixing. Much of the “feature combination” in circuits happens through 1×1 convs.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skip connections</a:t>
            </a:r>
            <a:endParaRPr lang="en-US" sz="1500" dirty="0"/>
          </a:p>
          <a:p>
            <a:pPr indent="0" marL="0">
              <a:buNone/>
            </a:pPr>
            <a:r>
              <a:rPr lang="en-US" sz="12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Information flows through every module in order. Unlike ResNets.</a:t>
            </a:r>
            <a:endParaRPr lang="en-US" sz="1500" dirty="0"/>
          </a:p>
          <a:p>
            <a:pPr indent="0" marL="0">
              <a:buNone/>
            </a:pPr>
            <a:endParaRPr lang="en-US" sz="1500" dirty="0"/>
          </a:p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ImageNet</a:t>
            </a:r>
            <a:endParaRPr lang="en-US" sz="1500" dirty="0"/>
          </a:p>
          <a:p>
            <a:pPr indent="0" marL="0">
              <a:buNone/>
            </a:pPr>
            <a:r>
              <a:rPr lang="en-US" sz="12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~1.2M images, 1000 categories, clean photos with single dominant subjects.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5669280" y="1097280"/>
            <a:ext cx="3108960" cy="320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Layer naming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1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conv2d0, conv2d1, conv2d2</a:t>
            </a:r>
            <a:endParaRPr lang="en-US" sz="14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Initial conv layers</a:t>
            </a:r>
            <a:endParaRPr lang="en-US" sz="1400" dirty="0"/>
          </a:p>
          <a:p>
            <a:pPr indent="0" marL="0">
              <a:buNone/>
            </a:pPr>
            <a:r>
              <a:rPr lang="en-US" sz="11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mixed3a, mixed3b</a:t>
            </a:r>
            <a:endParaRPr lang="en-US" sz="14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Early inception modules</a:t>
            </a:r>
            <a:endParaRPr lang="en-US" sz="1400" dirty="0"/>
          </a:p>
          <a:p>
            <a:pPr indent="0" marL="0">
              <a:buNone/>
            </a:pPr>
            <a:r>
              <a:rPr lang="en-US" sz="11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mixed4a – mixed4e</a:t>
            </a:r>
            <a:endParaRPr lang="en-US" sz="14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Mid-level modules</a:t>
            </a:r>
            <a:endParaRPr lang="en-US" sz="1400" dirty="0"/>
          </a:p>
          <a:p>
            <a:pPr indent="0" marL="0">
              <a:buNone/>
            </a:pPr>
            <a:r>
              <a:rPr lang="en-US" sz="11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mixed5a, mixed5b</a:t>
            </a:r>
            <a:endParaRPr lang="en-US" sz="14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Final modules</a:t>
            </a:r>
            <a:endParaRPr lang="en-US" sz="1400" dirty="0"/>
          </a:p>
          <a:p>
            <a:pPr indent="0" marL="0">
              <a:buNone/>
            </a:pPr>
            <a:endParaRPr lang="en-US" sz="1400" dirty="0"/>
          </a:p>
          <a:p>
            <a:pPr indent="0" marL="0">
              <a:buNone/>
            </a:pPr>
            <a:r>
              <a:rPr lang="en-US" sz="11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Numbers = spatial resolution stage</a:t>
            </a:r>
            <a:endParaRPr lang="en-US" sz="1400" dirty="0"/>
          </a:p>
          <a:p>
            <a:pPr indent="0" marL="0">
              <a:buNone/>
            </a:pPr>
            <a:r>
              <a:rPr lang="en-US" sz="11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Letters = module within stage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2103120"/>
            <a:ext cx="82296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4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Circuits Vision and Results</a:t>
            </a:r>
            <a:endParaRPr lang="en-US" sz="3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Three Speculative Claims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1097280"/>
            <a:ext cx="7680960" cy="320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7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 Features</a:t>
            </a:r>
            <a:endParaRPr lang="en-US" sz="17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Neural networks have meaningful, interpretable features corresponding to directions in activation space.</a:t>
            </a:r>
            <a:endParaRPr lang="en-US" sz="1700" dirty="0"/>
          </a:p>
          <a:p>
            <a:pPr indent="0" marL="0">
              <a:buNone/>
            </a:pPr>
            <a:endParaRPr lang="en-US" sz="1700" dirty="0"/>
          </a:p>
          <a:p>
            <a:pPr indent="0" marL="0">
              <a:buNone/>
            </a:pPr>
            <a:r>
              <a:rPr lang="en-US" sz="17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 Circuits</a:t>
            </a:r>
            <a:endParaRPr lang="en-US" sz="17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Features are connected by weights, forming circuits. These circuits can be rigorously studied and understood.</a:t>
            </a:r>
            <a:endParaRPr lang="en-US" sz="1700" dirty="0"/>
          </a:p>
          <a:p>
            <a:pPr indent="0" marL="0">
              <a:buNone/>
            </a:pPr>
            <a:endParaRPr lang="en-US" sz="1700" dirty="0"/>
          </a:p>
          <a:p>
            <a:pPr indent="0" marL="0">
              <a:buNone/>
            </a:pPr>
            <a:r>
              <a:rPr lang="en-US" sz="17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 Universality</a:t>
            </a:r>
            <a:endParaRPr lang="en-US" sz="1700" dirty="0"/>
          </a:p>
          <a:p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Analogous features and circuits form across different models and tasks.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31520" y="4572000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three are presented as deliberately speculative — modeled on Schwann’s 1839 claims about cells.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76809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Main Example: Curve Detectors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731520" y="96012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Claim: </a:t>
            </a:r>
            <a:pPr indent="0" marL="0">
              <a:buNone/>
            </a:pPr>
            <a:r>
              <a:rPr lang="en-US" sz="14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Some channels in mixed3b are curve detectors — each tuned to a different orientation.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31520" y="1417320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Line of evidence 1: Feature visualizations</a:t>
            </a:r>
            <a:endParaRPr lang="en-US" sz="1300" dirty="0"/>
          </a:p>
        </p:txBody>
      </p:sp>
      <p:pic>
        <p:nvPicPr>
          <p:cNvPr id="5" name="Image 0" descr="/sessions/loving-bold-thompson/mnt/ai-interp-sp26-private/week3-presentation/figs-from-paper/curve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731520" y="1783080"/>
            <a:ext cx="4023360" cy="22860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4114800"/>
            <a:ext cx="40233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i="1" dirty="0">
                <a:solidFill>
                  <a:srgbClr val="9999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Olah et al. (2020), Figure: Curve detectors in mixed3b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5120640" y="1417320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Seven lines of evidence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120640" y="1783080"/>
            <a:ext cx="36576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Feature visualization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Dataset examples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Synthetic stimuli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4. Joint tuning curves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 Circuit implementation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6. Downstream use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6666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7. Handwritten circuits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31520" y="4572000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i="1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do we establish these are curve detectors?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3: Zoom In — An Introduction to Circuits</dc:title>
  <dc:subject>PptxGenJS Presentation</dc:subject>
  <dc:creator>Will Fithian</dc:creator>
  <cp:lastModifiedBy>Will Fithian</cp:lastModifiedBy>
  <cp:revision>1</cp:revision>
  <dcterms:created xsi:type="dcterms:W3CDTF">2026-02-08T11:59:02Z</dcterms:created>
  <dcterms:modified xsi:type="dcterms:W3CDTF">2026-02-08T11:59:02Z</dcterms:modified>
</cp:coreProperties>
</file>