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69" r:id="rId20"/>
    <p:sldId id="286" r:id="rId21"/>
    <p:sldId id="278" r:id="rId22"/>
    <p:sldId id="279" r:id="rId23"/>
    <p:sldId id="280" r:id="rId24"/>
    <p:sldId id="285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65306"/>
  </p:normalViewPr>
  <p:slideViewPr>
    <p:cSldViewPr snapToGrid="0" snapToObjects="1">
      <p:cViewPr varScale="1">
        <p:scale>
          <a:sx n="81" d="100"/>
          <a:sy n="81" d="100"/>
        </p:scale>
        <p:origin x="19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264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41516171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17414289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1E3A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1371600"/>
            <a:ext cx="1097280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800" b="1" i="0">
                <a:solidFill>
                  <a:srgbClr val="1F2D3D"/>
                </a:solidFill>
                <a:latin typeface="Calibri"/>
              </a:defRPr>
            </a:pPr>
            <a:r>
              <a:t>Mechanistic Interpretability</a:t>
            </a:r>
            <a:br/>
            <a:r>
              <a:t>Reading Group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3200400"/>
            <a:ext cx="10972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0" i="0">
                <a:solidFill>
                  <a:srgbClr val="1F2D3D"/>
                </a:solidFill>
                <a:latin typeface="Calibri"/>
              </a:defRPr>
            </a:pPr>
            <a:r>
              <a:rPr lang="en-US" dirty="0"/>
              <a:t>What </a:t>
            </a:r>
            <a:r>
              <a:rPr dirty="0"/>
              <a:t>kinds of interpretability claims are meaningful, useful, and reliable?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E941CC-AF22-8336-1248-93F3DB606E88}"/>
              </a:ext>
            </a:extLst>
          </p:cNvPr>
          <p:cNvSpPr txBox="1"/>
          <p:nvPr/>
        </p:nvSpPr>
        <p:spPr>
          <a:xfrm>
            <a:off x="640080" y="5956212"/>
            <a:ext cx="1051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b="0" i="0">
                <a:solidFill>
                  <a:srgbClr val="606060"/>
                </a:solidFill>
                <a:latin typeface="Calibri"/>
              </a:defRPr>
            </a:pPr>
            <a:r>
              <a:rPr lang="en-US" dirty="0"/>
              <a:t>UC Berkeley Spring 2026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1E3A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365760"/>
            <a:ext cx="109728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600" b="1" i="0">
                <a:solidFill>
                  <a:srgbClr val="1F2D3D"/>
                </a:solidFill>
                <a:latin typeface="Calibri"/>
              </a:defRPr>
            </a:pPr>
            <a:r>
              <a:t>Core assumptions of the research program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1005840"/>
            <a:ext cx="50292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b="0" i="0">
                <a:solidFill>
                  <a:srgbClr val="606060"/>
                </a:solidFill>
                <a:latin typeface="Calibri"/>
              </a:defRPr>
            </a:pPr>
            <a:r>
              <a:t>1. Linearity — concepts as directions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554480"/>
            <a:ext cx="105156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 b="1" i="0">
                <a:solidFill>
                  <a:srgbClr val="1F2D3D"/>
                </a:solidFill>
                <a:latin typeface="Calibri"/>
              </a:defRPr>
            </a:pPr>
            <a:r>
              <a:t>2. Locality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2103120"/>
            <a:ext cx="10515600" cy="228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900" b="0" i="0">
                <a:solidFill>
                  <a:srgbClr val="1F2D3D"/>
                </a:solidFill>
                <a:latin typeface="Calibri"/>
              </a:defRPr>
            </a:pPr>
            <a:r>
              <a:t>Specific computations happen in identifiable components (attention heads, MLP layers, individual neurons or features).</a:t>
            </a:r>
            <a:br/>
            <a:br/>
            <a:r>
              <a:t>This makes "circuit analysis" possible — tracing information flow through the network.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3600899"/>
            <a:ext cx="1051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b="0" i="1">
                <a:solidFill>
                  <a:srgbClr val="606060"/>
                </a:solidFill>
                <a:latin typeface="Calibri"/>
              </a:defRPr>
            </a:pPr>
            <a:r>
              <a:rPr lang="en-US" dirty="0"/>
              <a:t>What would it mean for this to be false?</a:t>
            </a:r>
            <a:r>
              <a:rPr dirty="0"/>
              <a:t> </a:t>
            </a:r>
            <a:r>
              <a:rPr lang="en-US" dirty="0"/>
              <a:t>Context-dependence, redundancy, massively distributed computations, etc.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1E3A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365760"/>
            <a:ext cx="109728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600" b="1" i="0">
                <a:solidFill>
                  <a:srgbClr val="1F2D3D"/>
                </a:solidFill>
                <a:latin typeface="Calibri"/>
              </a:defRPr>
            </a:pPr>
            <a:r>
              <a:t>Core assumptions of the research program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1005840"/>
            <a:ext cx="50292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b="0" i="0">
                <a:solidFill>
                  <a:srgbClr val="606060"/>
                </a:solidFill>
                <a:latin typeface="Calibri"/>
              </a:defRPr>
            </a:pPr>
            <a:r>
              <a:t>1. Linearity — concepts as directions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371600"/>
            <a:ext cx="50292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b="0" i="0">
                <a:solidFill>
                  <a:srgbClr val="606060"/>
                </a:solidFill>
                <a:latin typeface="Calibri"/>
              </a:defRPr>
            </a:pPr>
            <a:r>
              <a:t>2. Locality — computations in components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920240"/>
            <a:ext cx="105156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 b="1" i="0">
                <a:solidFill>
                  <a:srgbClr val="1F2D3D"/>
                </a:solidFill>
                <a:latin typeface="Calibri"/>
              </a:defRPr>
            </a:pPr>
            <a:r>
              <a:t>3. Compositionality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2468880"/>
            <a:ext cx="10515600" cy="182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900" b="0" i="0">
                <a:solidFill>
                  <a:srgbClr val="1F2D3D"/>
                </a:solidFill>
                <a:latin typeface="Calibri"/>
              </a:defRPr>
            </a:pPr>
            <a:r>
              <a:t>Complex behaviors are built from simpler circuits that can be understood independently and then composed.</a:t>
            </a:r>
            <a:br/>
            <a:br/>
            <a:r>
              <a:t>The hope: understand small pieces, then understand how they combine.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" y="3928348"/>
            <a:ext cx="1051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b="0" i="1">
                <a:solidFill>
                  <a:srgbClr val="606060"/>
                </a:solidFill>
                <a:latin typeface="Calibri"/>
              </a:defRPr>
            </a:pPr>
            <a:r>
              <a:rPr lang="en-US" dirty="0"/>
              <a:t>What would it mean for this to be false? Lack of hierarchical structure, etc.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1E3A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365760"/>
            <a:ext cx="109728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600" b="1" i="0">
                <a:solidFill>
                  <a:srgbClr val="1F2D3D"/>
                </a:solidFill>
                <a:latin typeface="Calibri"/>
              </a:defRPr>
            </a:pPr>
            <a:r>
              <a:t>Example: Emergent world models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1005840"/>
            <a:ext cx="105156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b="0" i="0">
                <a:solidFill>
                  <a:srgbClr val="606060"/>
                </a:solidFill>
                <a:latin typeface="Calibri"/>
              </a:defRPr>
            </a:pPr>
            <a:r>
              <a:rPr dirty="0"/>
              <a:t>Li et al. (2023) / Nanda et al. (2023)</a:t>
            </a:r>
          </a:p>
        </p:txBody>
      </p:sp>
      <p:pic>
        <p:nvPicPr>
          <p:cNvPr id="5" name="Picture 4" descr="othello_diagr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463040"/>
            <a:ext cx="4719484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1E3A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365760"/>
            <a:ext cx="109728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600" b="1" i="0">
                <a:solidFill>
                  <a:srgbClr val="1F2D3D"/>
                </a:solidFill>
                <a:latin typeface="Calibri"/>
              </a:defRPr>
            </a:pPr>
            <a:r>
              <a:t>Example: Emergent world models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1005840"/>
            <a:ext cx="105156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b="0" i="0">
                <a:solidFill>
                  <a:srgbClr val="606060"/>
                </a:solidFill>
                <a:latin typeface="Calibri"/>
              </a:defRPr>
            </a:pPr>
            <a:r>
              <a:rPr dirty="0"/>
              <a:t>Li et al. (2023) / Nanda et al. (2023)</a:t>
            </a:r>
          </a:p>
        </p:txBody>
      </p:sp>
      <p:pic>
        <p:nvPicPr>
          <p:cNvPr id="5" name="Picture 4" descr="othello_diagr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120" y="1371600"/>
            <a:ext cx="3861396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" y="1554480"/>
            <a:ext cx="54864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b="1" i="0">
                <a:solidFill>
                  <a:srgbClr val="1F2D3D"/>
                </a:solidFill>
                <a:latin typeface="Calibri"/>
              </a:defRPr>
            </a:pPr>
            <a:r>
              <a:t>The setup: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2011680"/>
            <a:ext cx="548640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b="0" i="0">
                <a:solidFill>
                  <a:srgbClr val="1F2D3D"/>
                </a:solidFill>
                <a:latin typeface="Calibri"/>
              </a:defRPr>
            </a:pPr>
            <a:r>
              <a:t>Train GPT on Othello move sequences only.</a:t>
            </a:r>
            <a:br/>
            <a:r>
              <a:t>No board representation in input.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" y="3474720"/>
            <a:ext cx="54864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b="1" i="0">
                <a:solidFill>
                  <a:srgbClr val="1F2D3D"/>
                </a:solidFill>
                <a:latin typeface="Calibri"/>
              </a:defRPr>
            </a:pPr>
            <a:r>
              <a:t>The claim: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" y="3931920"/>
            <a:ext cx="5486400" cy="182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b="0" i="0">
                <a:solidFill>
                  <a:srgbClr val="1F2D3D"/>
                </a:solidFill>
                <a:latin typeface="Calibri"/>
              </a:defRPr>
            </a:pPr>
            <a:r>
              <a:t>Linear probe decodes board state (~99%).</a:t>
            </a:r>
            <a:br/>
            <a:r>
              <a:t>Intervening on probe directions changes behavior.</a:t>
            </a:r>
            <a:br/>
            <a:br/>
            <a:r>
              <a:t>The model learned an "emergent world model."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1E3A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365760"/>
            <a:ext cx="109728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600" b="1" i="0">
                <a:solidFill>
                  <a:srgbClr val="1F2D3D"/>
                </a:solidFill>
                <a:latin typeface="Calibri"/>
              </a:defRPr>
            </a:pPr>
            <a:r>
              <a:t>Example: Emergent world models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1005840"/>
            <a:ext cx="105156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b="0" i="0">
                <a:solidFill>
                  <a:srgbClr val="606060"/>
                </a:solidFill>
                <a:latin typeface="Calibri"/>
              </a:defRPr>
            </a:pPr>
            <a:r>
              <a:t>Li et al. (2023) / Nanda et al. (2023)</a:t>
            </a:r>
          </a:p>
        </p:txBody>
      </p:sp>
      <p:pic>
        <p:nvPicPr>
          <p:cNvPr id="5" name="Picture 4" descr="othello_diagr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120" y="1371600"/>
            <a:ext cx="3861396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" y="1554480"/>
            <a:ext cx="54864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b="0" i="0">
                <a:solidFill>
                  <a:srgbClr val="606060"/>
                </a:solidFill>
                <a:latin typeface="Calibri"/>
              </a:defRPr>
            </a:pPr>
            <a:r>
              <a:t>Claim: emergent world model, decoded by linear probe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2011680"/>
            <a:ext cx="54864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b="1" i="0">
                <a:solidFill>
                  <a:srgbClr val="1F2D3D"/>
                </a:solidFill>
                <a:latin typeface="Calibri"/>
              </a:defRPr>
            </a:pPr>
            <a:r>
              <a:t>Questions to consider: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" y="2468880"/>
            <a:ext cx="5486400" cy="297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700" b="0" i="0">
                <a:solidFill>
                  <a:srgbClr val="1F2D3D"/>
                </a:solidFill>
                <a:latin typeface="Calibri"/>
              </a:defRPr>
            </a:pPr>
            <a:r>
              <a:rPr dirty="0"/>
              <a:t>Is the "world model" in the network, or constructed by the probe?</a:t>
            </a:r>
            <a:endParaRPr lang="en-US" dirty="0"/>
          </a:p>
          <a:p>
            <a:pPr>
              <a:defRPr sz="1700" b="0" i="0">
                <a:solidFill>
                  <a:srgbClr val="1F2D3D"/>
                </a:solidFill>
                <a:latin typeface="Calibri"/>
              </a:defRPr>
            </a:pPr>
            <a:endParaRPr lang="en-US" dirty="0"/>
          </a:p>
          <a:p>
            <a:pPr>
              <a:defRPr sz="1700" b="0" i="0">
                <a:solidFill>
                  <a:srgbClr val="1F2D3D"/>
                </a:solidFill>
                <a:latin typeface="Calibri"/>
              </a:defRPr>
            </a:pPr>
            <a:r>
              <a:rPr lang="en-US" dirty="0"/>
              <a:t>What would it mean to not have a world model but perform this task successfully?</a:t>
            </a:r>
            <a:br>
              <a:rPr dirty="0"/>
            </a:br>
            <a:br>
              <a:rPr dirty="0"/>
            </a:br>
            <a:r>
              <a:rPr dirty="0"/>
              <a:t>Could a different probe find a different representation?</a:t>
            </a:r>
            <a:br>
              <a:rPr dirty="0"/>
            </a:br>
            <a:br>
              <a:rPr dirty="0"/>
            </a:br>
            <a:r>
              <a:rPr dirty="0"/>
              <a:t>What would falsify the claim?</a:t>
            </a:r>
            <a:br>
              <a:rPr dirty="0"/>
            </a:br>
            <a:br>
              <a:rPr dirty="0"/>
            </a:br>
            <a:r>
              <a:rPr dirty="0"/>
              <a:t>Does this generalize beyond Othello?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1E3A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365760"/>
            <a:ext cx="109728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600" b="1" i="0">
                <a:solidFill>
                  <a:srgbClr val="1F2D3D"/>
                </a:solidFill>
                <a:latin typeface="Calibri"/>
              </a:defRPr>
            </a:pPr>
            <a:r>
              <a:t>Example: Multi-hop reasoning circuits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1005840"/>
            <a:ext cx="105156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b="0" i="0">
                <a:solidFill>
                  <a:srgbClr val="606060"/>
                </a:solidFill>
                <a:latin typeface="Calibri"/>
              </a:defRPr>
            </a:pPr>
            <a:r>
              <a:rPr dirty="0"/>
              <a:t>Anthropic (2025), "On the Biology of a Large Language Model"</a:t>
            </a:r>
          </a:p>
        </p:txBody>
      </p:sp>
      <p:pic>
        <p:nvPicPr>
          <p:cNvPr id="5" name="Picture 4" descr="dallas_diagr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80" y="1645920"/>
            <a:ext cx="5309419" cy="47548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1E3A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365760"/>
            <a:ext cx="109728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600" b="1" i="0">
                <a:solidFill>
                  <a:srgbClr val="1F2D3D"/>
                </a:solidFill>
                <a:latin typeface="Calibri"/>
              </a:defRPr>
            </a:pPr>
            <a:r>
              <a:t>Example: Multi-hop reasoning circuits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1005840"/>
            <a:ext cx="105156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b="0" i="0">
                <a:solidFill>
                  <a:srgbClr val="606060"/>
                </a:solidFill>
                <a:latin typeface="Calibri"/>
              </a:defRPr>
            </a:pPr>
            <a:r>
              <a:t>Anthropic (2025)</a:t>
            </a:r>
          </a:p>
        </p:txBody>
      </p:sp>
      <p:pic>
        <p:nvPicPr>
          <p:cNvPr id="5" name="Picture 4" descr="dallas_diagr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280160"/>
            <a:ext cx="4826745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" y="1554480"/>
            <a:ext cx="54864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b="1" i="0">
                <a:solidFill>
                  <a:srgbClr val="1F2D3D"/>
                </a:solidFill>
                <a:latin typeface="Calibri"/>
              </a:defRPr>
            </a:pPr>
            <a:r>
              <a:t>The claim: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2011680"/>
            <a:ext cx="5486400" cy="228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b="0" i="0">
                <a:solidFill>
                  <a:srgbClr val="1F2D3D"/>
                </a:solidFill>
                <a:latin typeface="Calibri"/>
              </a:defRPr>
            </a:pPr>
            <a:r>
              <a:t>Multi-step reasoning can be traced:</a:t>
            </a:r>
            <a:br/>
            <a:br/>
            <a:r>
              <a:t>Dallas → Texas (geographic lookup)</a:t>
            </a:r>
            <a:br/>
            <a:r>
              <a:t>Texas → Austin (capital lookup)</a:t>
            </a:r>
            <a:br/>
            <a:br/>
            <a:r>
              <a:t>These compose to produce "Austin."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" y="4572000"/>
            <a:ext cx="548640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700" b="0" i="1">
                <a:solidFill>
                  <a:srgbClr val="606060"/>
                </a:solidFill>
                <a:latin typeface="Calibri"/>
              </a:defRPr>
            </a:pPr>
            <a:r>
              <a:t>This is locality + compositionality in action.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1E3A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365760"/>
            <a:ext cx="109728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600" b="1" i="0">
                <a:solidFill>
                  <a:srgbClr val="1F2D3D"/>
                </a:solidFill>
                <a:latin typeface="Calibri"/>
              </a:defRPr>
            </a:pPr>
            <a:r>
              <a:t>Example: Multi-hop reasoning circuits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1005840"/>
            <a:ext cx="105156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b="0" i="0">
                <a:solidFill>
                  <a:srgbClr val="606060"/>
                </a:solidFill>
                <a:latin typeface="Calibri"/>
              </a:defRPr>
            </a:pPr>
            <a:r>
              <a:rPr dirty="0"/>
              <a:t>Anthropic (2025)</a:t>
            </a:r>
          </a:p>
        </p:txBody>
      </p:sp>
      <p:pic>
        <p:nvPicPr>
          <p:cNvPr id="5" name="Picture 4" descr="dallas_diagr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280160"/>
            <a:ext cx="4826745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" y="1554480"/>
            <a:ext cx="54864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b="1" i="0">
                <a:solidFill>
                  <a:srgbClr val="1F2D3D"/>
                </a:solidFill>
                <a:latin typeface="Calibri"/>
              </a:defRPr>
            </a:pPr>
            <a:r>
              <a:t>Why it matters: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2011680"/>
            <a:ext cx="5486400" cy="3657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700" b="0" i="0">
                <a:solidFill>
                  <a:srgbClr val="1F2D3D"/>
                </a:solidFill>
                <a:latin typeface="Calibri"/>
              </a:defRPr>
            </a:pPr>
            <a:r>
              <a:t>• Frontier work (March 2025) on a production model</a:t>
            </a:r>
            <a:br/>
            <a:br/>
            <a:r>
              <a:t>• Shows multi-hop reasoning can be traced</a:t>
            </a:r>
            <a:br/>
            <a:br/>
            <a:r>
              <a:t>• Anthropic frames this as "pre-paradigmatic"</a:t>
            </a:r>
            <a:br/>
            <a:br/>
            <a:r>
              <a:t>Open: Does this scale? Are circuits "real" or method artifacts?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1E3A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collage_fu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82880"/>
            <a:ext cx="11612880" cy="60956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1E3A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365760"/>
            <a:ext cx="109728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600" b="1" i="0">
                <a:solidFill>
                  <a:srgbClr val="1F2D3D"/>
                </a:solidFill>
                <a:latin typeface="Calibri"/>
              </a:defRPr>
            </a:pPr>
            <a:r>
              <a:rPr lang="en-US" dirty="0"/>
              <a:t>C</a:t>
            </a:r>
            <a:r>
              <a:rPr dirty="0"/>
              <a:t>autionary tale</a:t>
            </a:r>
            <a:r>
              <a:rPr lang="en-US" dirty="0"/>
              <a:t>s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640080" y="1157885"/>
            <a:ext cx="10515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b="0" i="0">
                <a:solidFill>
                  <a:srgbClr val="606060"/>
                </a:solidFill>
                <a:latin typeface="Calibri"/>
              </a:defRPr>
            </a:pPr>
            <a:r>
              <a:rPr dirty="0"/>
              <a:t>Jonas &amp; </a:t>
            </a:r>
            <a:r>
              <a:rPr dirty="0" err="1"/>
              <a:t>Kording</a:t>
            </a:r>
            <a:r>
              <a:rPr dirty="0"/>
              <a:t> (2017), "Could a Neuroscientist Understand a Microprocessor?"</a:t>
            </a:r>
            <a:endParaRPr lang="en-US" dirty="0"/>
          </a:p>
          <a:p>
            <a:pPr>
              <a:defRPr sz="1800" b="0" i="0">
                <a:solidFill>
                  <a:srgbClr val="606060"/>
                </a:solidFill>
                <a:latin typeface="Calibri"/>
              </a:defRPr>
            </a:pPr>
            <a:endParaRPr lang="en-US" dirty="0"/>
          </a:p>
          <a:p>
            <a:pPr>
              <a:defRPr sz="1800" b="0" i="0">
                <a:solidFill>
                  <a:srgbClr val="606060"/>
                </a:solidFill>
                <a:latin typeface="Calibri"/>
              </a:defRPr>
            </a:pPr>
            <a:r>
              <a:rPr lang="en-US" dirty="0"/>
              <a:t>Bennett et al. (2009), “Neural correlates of interspecies perspective taking in the post-mortem Atlantic Salmon: an argument for multiple comparisons correction”</a:t>
            </a:r>
            <a:br>
              <a:rPr lang="en-US" dirty="0"/>
            </a:b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6DEAA7-D483-6ADA-629A-51D0DE4E4A08}"/>
              </a:ext>
            </a:extLst>
          </p:cNvPr>
          <p:cNvSpPr txBox="1"/>
          <p:nvPr/>
        </p:nvSpPr>
        <p:spPr>
          <a:xfrm>
            <a:off x="640080" y="2803109"/>
            <a:ext cx="419362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b="1" i="0">
                <a:solidFill>
                  <a:srgbClr val="1F2D3D"/>
                </a:solidFill>
                <a:latin typeface="Calibri"/>
              </a:defRPr>
            </a:pPr>
            <a:r>
              <a:rPr dirty="0"/>
              <a:t>The warning:</a:t>
            </a:r>
            <a:br>
              <a:rPr dirty="0"/>
            </a:br>
            <a:br>
              <a:rPr dirty="0"/>
            </a:br>
            <a:r>
              <a:rPr dirty="0"/>
              <a:t>Methods that find "something" aren't necessarily finding the right thing.</a:t>
            </a:r>
            <a:br>
              <a:rPr dirty="0"/>
            </a:br>
            <a:br>
              <a:rPr dirty="0"/>
            </a:br>
            <a:r>
              <a:rPr dirty="0"/>
              <a:t>The chip runs actual algorithms we know — and the standard toolkit largely fails to recover them.</a:t>
            </a:r>
            <a:br>
              <a:rPr dirty="0"/>
            </a:br>
            <a:br>
              <a:rPr dirty="0"/>
            </a:br>
            <a:r>
              <a:rPr dirty="0"/>
              <a:t>For MI: Are we in the same position?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1E3A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365760"/>
            <a:ext cx="109728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600" b="1" i="0">
                <a:solidFill>
                  <a:srgbClr val="1F2D3D"/>
                </a:solidFill>
                <a:latin typeface="Calibri"/>
              </a:defRPr>
            </a:pPr>
            <a:r>
              <a:t>A strange kind of science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1188720"/>
            <a:ext cx="1051560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 b="0" i="0">
                <a:solidFill>
                  <a:srgbClr val="1F2D3D"/>
                </a:solidFill>
                <a:latin typeface="Calibri"/>
              </a:defRPr>
            </a:pPr>
            <a:r>
              <a:rPr dirty="0"/>
              <a:t>Science studies natural phenomena.</a:t>
            </a:r>
            <a:br>
              <a:rPr dirty="0"/>
            </a:br>
            <a:br>
              <a:rPr dirty="0"/>
            </a:br>
            <a:r>
              <a:rPr dirty="0"/>
              <a:t>Engineering builds from understood principles.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1E3A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365760"/>
            <a:ext cx="109728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600" b="1" i="0">
                <a:solidFill>
                  <a:srgbClr val="1F2D3D"/>
                </a:solidFill>
                <a:latin typeface="Calibri"/>
              </a:defRPr>
            </a:pPr>
            <a:r>
              <a:rPr lang="en-US" dirty="0"/>
              <a:t>C</a:t>
            </a:r>
            <a:r>
              <a:rPr dirty="0"/>
              <a:t>autionary tale</a:t>
            </a:r>
            <a:r>
              <a:rPr lang="en-US" dirty="0"/>
              <a:t>s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640080" y="1157885"/>
            <a:ext cx="10515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b="0" i="0">
                <a:solidFill>
                  <a:srgbClr val="606060"/>
                </a:solidFill>
                <a:latin typeface="Calibri"/>
              </a:defRPr>
            </a:pPr>
            <a:r>
              <a:rPr dirty="0"/>
              <a:t>Jonas &amp; </a:t>
            </a:r>
            <a:r>
              <a:rPr dirty="0" err="1"/>
              <a:t>Kording</a:t>
            </a:r>
            <a:r>
              <a:rPr dirty="0"/>
              <a:t> (2017), "Could a Neuroscientist Understand a Microprocessor?"</a:t>
            </a:r>
            <a:endParaRPr lang="en-US" dirty="0"/>
          </a:p>
          <a:p>
            <a:pPr>
              <a:defRPr sz="1800" b="0" i="0">
                <a:solidFill>
                  <a:srgbClr val="606060"/>
                </a:solidFill>
                <a:latin typeface="Calibri"/>
              </a:defRPr>
            </a:pPr>
            <a:endParaRPr lang="en-US" dirty="0"/>
          </a:p>
          <a:p>
            <a:pPr>
              <a:defRPr sz="1800" b="0" i="0">
                <a:solidFill>
                  <a:srgbClr val="606060"/>
                </a:solidFill>
                <a:latin typeface="Calibri"/>
              </a:defRPr>
            </a:pPr>
            <a:r>
              <a:rPr lang="en-US" dirty="0"/>
              <a:t>Bennett et al. (2009), “Neural correlates of interspecies perspective taking in the post-mortem Atlantic Salmon: an argument for multiple comparisons correction”</a:t>
            </a:r>
            <a:br>
              <a:rPr lang="en-US" dirty="0"/>
            </a:b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6DEAA7-D483-6ADA-629A-51D0DE4E4A08}"/>
              </a:ext>
            </a:extLst>
          </p:cNvPr>
          <p:cNvSpPr txBox="1"/>
          <p:nvPr/>
        </p:nvSpPr>
        <p:spPr>
          <a:xfrm>
            <a:off x="640080" y="2803109"/>
            <a:ext cx="419362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b="1" i="0">
                <a:solidFill>
                  <a:srgbClr val="1F2D3D"/>
                </a:solidFill>
                <a:latin typeface="Calibri"/>
              </a:defRPr>
            </a:pPr>
            <a:r>
              <a:rPr dirty="0"/>
              <a:t>The warning:</a:t>
            </a:r>
            <a:br>
              <a:rPr dirty="0"/>
            </a:br>
            <a:br>
              <a:rPr dirty="0"/>
            </a:br>
            <a:r>
              <a:rPr dirty="0"/>
              <a:t>Methods that find "something" aren't necessarily finding the right thing.</a:t>
            </a:r>
            <a:br>
              <a:rPr dirty="0"/>
            </a:br>
            <a:br>
              <a:rPr dirty="0"/>
            </a:br>
            <a:r>
              <a:rPr dirty="0"/>
              <a:t>The chip runs actual algorithms we know — and the standard toolkit largely fails to recover them.</a:t>
            </a:r>
            <a:br>
              <a:rPr dirty="0"/>
            </a:br>
            <a:br>
              <a:rPr dirty="0"/>
            </a:br>
            <a:r>
              <a:rPr dirty="0"/>
              <a:t>For MI: Are we in the same position?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76EAF7-4302-268A-A40F-A338C0A73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035" y="2803109"/>
            <a:ext cx="6811262" cy="211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03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1E3A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365760"/>
            <a:ext cx="109728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400" b="1" i="0">
                <a:solidFill>
                  <a:srgbClr val="1F2D3D"/>
                </a:solidFill>
                <a:latin typeface="Calibri"/>
              </a:defRPr>
            </a:pPr>
            <a:r>
              <a:rPr lang="en-US" dirty="0"/>
              <a:t>I</a:t>
            </a:r>
            <a:r>
              <a:rPr dirty="0"/>
              <a:t>nterpretability as a pre-paradigmatic science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3684A4-1FA2-3108-2BAF-131182533CFB}"/>
              </a:ext>
            </a:extLst>
          </p:cNvPr>
          <p:cNvSpPr txBox="1"/>
          <p:nvPr/>
        </p:nvSpPr>
        <p:spPr>
          <a:xfrm>
            <a:off x="591687" y="4907485"/>
            <a:ext cx="1051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b="0" i="0">
                <a:solidFill>
                  <a:srgbClr val="606060"/>
                </a:solidFill>
                <a:latin typeface="Calibri"/>
              </a:defRPr>
            </a:pPr>
            <a:r>
              <a:rPr lang="en-US" dirty="0"/>
              <a:t>Sharky et al.</a:t>
            </a:r>
            <a:r>
              <a:rPr dirty="0"/>
              <a:t> (2025), "</a:t>
            </a:r>
            <a:r>
              <a:rPr lang="en-US" dirty="0"/>
              <a:t>Open Problems in Mechanistic Interpretability</a:t>
            </a:r>
            <a:r>
              <a:rPr dirty="0"/>
              <a:t>"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949640-468D-DBB0-D8BD-0C527BE60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87" y="1581183"/>
            <a:ext cx="11021193" cy="299544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1E3A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365760"/>
            <a:ext cx="109728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400" b="1" i="0">
                <a:solidFill>
                  <a:srgbClr val="1F2D3D"/>
                </a:solidFill>
                <a:latin typeface="Calibri"/>
              </a:defRPr>
            </a:pPr>
            <a:r>
              <a:t>Interpretability as a pre-paradigmatic science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1261872"/>
            <a:ext cx="50292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b="1" i="0">
                <a:solidFill>
                  <a:srgbClr val="1F2D3D"/>
                </a:solidFill>
                <a:latin typeface="Calibri"/>
              </a:defRPr>
            </a:pPr>
            <a:r>
              <a:t>What "normal science" would look like: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719072"/>
            <a:ext cx="5029200" cy="192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700" b="0" i="0">
                <a:solidFill>
                  <a:srgbClr val="1F2D3D"/>
                </a:solidFill>
                <a:latin typeface="Calibri"/>
              </a:defRPr>
            </a:pPr>
            <a:r>
              <a:rPr dirty="0"/>
              <a:t>Shared </a:t>
            </a:r>
            <a:r>
              <a:rPr lang="en-US" dirty="0"/>
              <a:t>methods</a:t>
            </a:r>
            <a:br>
              <a:rPr dirty="0"/>
            </a:br>
            <a:br>
              <a:rPr dirty="0"/>
            </a:br>
            <a:r>
              <a:rPr dirty="0"/>
              <a:t>Standardized evaluation metrics</a:t>
            </a:r>
            <a:br>
              <a:rPr dirty="0"/>
            </a:br>
            <a:br>
              <a:rPr dirty="0"/>
            </a:br>
            <a:r>
              <a:rPr dirty="0"/>
              <a:t>Benchmarks for reproducibility</a:t>
            </a:r>
            <a:br>
              <a:rPr dirty="0"/>
            </a:br>
            <a:br>
              <a:rPr dirty="0"/>
            </a:br>
            <a:r>
              <a:rPr lang="en-US" dirty="0"/>
              <a:t>Clear units of analysis</a:t>
            </a:r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1261872"/>
            <a:ext cx="54864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b="1" i="0">
                <a:solidFill>
                  <a:srgbClr val="1F2D3D"/>
                </a:solidFill>
                <a:latin typeface="Calibri"/>
              </a:defRPr>
            </a:pPr>
            <a:r>
              <a:t>What we often see today: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1719072"/>
            <a:ext cx="5486400" cy="192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700" b="0" i="0">
                <a:solidFill>
                  <a:srgbClr val="1F2D3D"/>
                </a:solidFill>
                <a:latin typeface="Calibri"/>
              </a:defRPr>
            </a:pPr>
            <a:r>
              <a:rPr dirty="0"/>
              <a:t>Diverse, fast-moving methods</a:t>
            </a:r>
            <a:br>
              <a:rPr dirty="0"/>
            </a:br>
            <a:br>
              <a:rPr lang="en-US" dirty="0"/>
            </a:br>
            <a:r>
              <a:rPr lang="en-US" dirty="0"/>
              <a:t>Ambitious narratives, uneven validation</a:t>
            </a:r>
            <a:br>
              <a:rPr dirty="0"/>
            </a:br>
            <a:endParaRPr lang="en-US" dirty="0"/>
          </a:p>
          <a:p>
            <a:pPr>
              <a:defRPr sz="1700" b="0" i="0">
                <a:solidFill>
                  <a:srgbClr val="1F2D3D"/>
                </a:solidFill>
                <a:latin typeface="Calibri"/>
              </a:defRPr>
            </a:pPr>
            <a:r>
              <a:rPr lang="en-US" dirty="0"/>
              <a:t>Unclear reproducibility, little incentive</a:t>
            </a:r>
            <a:br>
              <a:rPr dirty="0"/>
            </a:br>
            <a:br>
              <a:rPr dirty="0"/>
            </a:br>
            <a:r>
              <a:rPr lang="en-US" dirty="0"/>
              <a:t>Conceptual slippage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1E3A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365760"/>
            <a:ext cx="109728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600" b="1" i="0">
                <a:solidFill>
                  <a:srgbClr val="1F2D3D"/>
                </a:solidFill>
                <a:latin typeface="Calibri"/>
              </a:defRPr>
            </a:pPr>
            <a:r>
              <a:t>Is interpretability necessarily good?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1371600"/>
            <a:ext cx="105156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0" i="0">
                <a:solidFill>
                  <a:srgbClr val="1F2D3D"/>
                </a:solidFill>
                <a:latin typeface="Calibri"/>
              </a:defRPr>
            </a:pPr>
            <a:r>
              <a:rPr dirty="0"/>
              <a:t>Which risks can interpretability actually address?</a:t>
            </a:r>
            <a:br>
              <a:rPr dirty="0"/>
            </a:br>
            <a:r>
              <a:rPr dirty="0"/>
              <a:t>(misuse, societal harms, agentic risks — these may need different tools)</a:t>
            </a:r>
            <a:br>
              <a:rPr dirty="0"/>
            </a:br>
            <a:br>
              <a:rPr dirty="0"/>
            </a:br>
            <a:r>
              <a:rPr dirty="0"/>
              <a:t>When does it reduce risk vs. increase capability?</a:t>
            </a:r>
            <a:br>
              <a:rPr dirty="0"/>
            </a:br>
            <a:r>
              <a:rPr dirty="0"/>
              <a:t>(</a:t>
            </a:r>
            <a:r>
              <a:rPr lang="en-US" dirty="0"/>
              <a:t>technology as dual-use, offense-defense balance</a:t>
            </a:r>
            <a:r>
              <a:rPr dirty="0"/>
              <a:t>)</a:t>
            </a:r>
            <a:br>
              <a:rPr dirty="0"/>
            </a:br>
            <a:br>
              <a:rPr dirty="0"/>
            </a:br>
            <a:r>
              <a:rPr dirty="0"/>
              <a:t>Governance gap:</a:t>
            </a:r>
            <a:br>
              <a:rPr dirty="0"/>
            </a:br>
            <a:r>
              <a:rPr dirty="0"/>
              <a:t>Technical understanding ≠ a deployment decision.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1E3A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365760"/>
            <a:ext cx="109728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600" b="1" i="0">
                <a:solidFill>
                  <a:srgbClr val="1F2D3D"/>
                </a:solidFill>
                <a:latin typeface="Calibri"/>
              </a:defRPr>
            </a:pPr>
            <a:r>
              <a:t>Is interpretability necessarily good?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5A7B70-0FDF-0522-14CA-EF7BFF7C2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1496314"/>
            <a:ext cx="10618685" cy="34187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B5084E-1749-B293-7E94-445B5086203B}"/>
              </a:ext>
            </a:extLst>
          </p:cNvPr>
          <p:cNvSpPr txBox="1"/>
          <p:nvPr/>
        </p:nvSpPr>
        <p:spPr>
          <a:xfrm>
            <a:off x="691622" y="5405533"/>
            <a:ext cx="1051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b="0" i="0">
                <a:solidFill>
                  <a:srgbClr val="606060"/>
                </a:solidFill>
                <a:latin typeface="Calibri"/>
              </a:defRPr>
            </a:pPr>
            <a:r>
              <a:rPr lang="en-US" dirty="0"/>
              <a:t>Sharky et al.</a:t>
            </a:r>
            <a:r>
              <a:rPr dirty="0"/>
              <a:t> (2025), "</a:t>
            </a:r>
            <a:r>
              <a:rPr lang="en-US" dirty="0"/>
              <a:t>Open Problems in Mechanistic Interpretability</a:t>
            </a:r>
            <a:r>
              <a:rPr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591218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1E3A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365760"/>
            <a:ext cx="109728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600" b="1" i="0">
                <a:solidFill>
                  <a:srgbClr val="1F2D3D"/>
                </a:solidFill>
                <a:latin typeface="Calibri"/>
              </a:defRPr>
            </a:pPr>
            <a:r>
              <a:t>Is interpretability meaningful?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1371600"/>
            <a:ext cx="105156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0" i="0">
                <a:solidFill>
                  <a:srgbClr val="1F2D3D"/>
                </a:solidFill>
                <a:latin typeface="Calibri"/>
              </a:defRPr>
            </a:pPr>
            <a:r>
              <a:rPr dirty="0"/>
              <a:t>Observer dependence:</a:t>
            </a:r>
            <a:br>
              <a:rPr dirty="0"/>
            </a:br>
            <a:r>
              <a:rPr dirty="0"/>
              <a:t>Could different decompositions be equally valid? Is there a "true" structure?</a:t>
            </a:r>
            <a:br>
              <a:rPr dirty="0"/>
            </a:br>
            <a:br>
              <a:rPr dirty="0"/>
            </a:br>
            <a:r>
              <a:rPr dirty="0"/>
              <a:t>Illusions from multiple testing:</a:t>
            </a:r>
            <a:br>
              <a:rPr dirty="0"/>
            </a:br>
            <a:r>
              <a:rPr dirty="0"/>
              <a:t>With thousands of neurons, some will seem interpretable by chance.</a:t>
            </a:r>
            <a:br>
              <a:rPr dirty="0"/>
            </a:br>
            <a:br>
              <a:rPr dirty="0"/>
            </a:br>
            <a:r>
              <a:rPr dirty="0"/>
              <a:t>The rule-following paradox</a:t>
            </a:r>
            <a:br>
              <a:rPr dirty="0"/>
            </a:br>
            <a:r>
              <a:rPr dirty="0"/>
              <a:t>Any finite behavior is consistent with infinitely many "rules."</a:t>
            </a:r>
            <a:br>
              <a:rPr dirty="0"/>
            </a:br>
            <a:br>
              <a:rPr dirty="0"/>
            </a:br>
            <a:r>
              <a:rPr dirty="0"/>
              <a:t>Robustness:</a:t>
            </a:r>
            <a:br>
              <a:rPr dirty="0"/>
            </a:br>
            <a:r>
              <a:rPr dirty="0"/>
              <a:t>Does the interpretation survive replication, reparameterization, and scaling?</a:t>
            </a:r>
            <a:r>
              <a:rPr lang="en-US" dirty="0"/>
              <a:t> How should we think about robustness to distribution shift?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1E3A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365760"/>
            <a:ext cx="109728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600" b="1" i="0">
                <a:solidFill>
                  <a:srgbClr val="1F2D3D"/>
                </a:solidFill>
                <a:latin typeface="Calibri"/>
              </a:defRPr>
            </a:pPr>
            <a:r>
              <a:t>What we'll 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1188720"/>
            <a:ext cx="105156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 b="1" i="0">
                <a:solidFill>
                  <a:srgbClr val="1F2D3D"/>
                </a:solidFill>
                <a:latin typeface="Calibri"/>
              </a:defRPr>
            </a:pPr>
            <a:r>
              <a:rPr dirty="0"/>
              <a:t>We'll treat interpretability papers as scientific claims: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828800"/>
            <a:ext cx="10515600" cy="3657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900" b="0" i="0">
                <a:solidFill>
                  <a:srgbClr val="1F2D3D"/>
                </a:solidFill>
                <a:latin typeface="Calibri"/>
              </a:defRPr>
            </a:pPr>
            <a:r>
              <a:t>Identify the paradigm: definitions, primitives, evidence standards.</a:t>
            </a:r>
            <a:br/>
            <a:br/>
            <a:r>
              <a:t>Interrogate the methodology: hypotheses, controls, causal tests.</a:t>
            </a:r>
            <a:br/>
            <a:br/>
            <a:r>
              <a:t>Assess reliability: replication, robustness, failure modes.</a:t>
            </a:r>
            <a:br/>
            <a:br/>
            <a:r>
              <a:t>Track the sociology: which communities, what counts as "new"?</a:t>
            </a:r>
            <a:br/>
            <a:br/>
            <a:r>
              <a:t>Be explicit about falsifiers: what would make us abandon the story?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1E3A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365760"/>
            <a:ext cx="109728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600" b="1" i="0">
                <a:solidFill>
                  <a:srgbClr val="1F2D3D"/>
                </a:solidFill>
                <a:latin typeface="Calibri"/>
              </a:defRPr>
            </a:pPr>
            <a:r>
              <a:t>Discussion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1188720"/>
            <a:ext cx="10515600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900" b="0" i="0">
                <a:solidFill>
                  <a:srgbClr val="1F2D3D"/>
                </a:solidFill>
                <a:latin typeface="Calibri"/>
              </a:defRPr>
            </a:pPr>
            <a:r>
              <a:rPr dirty="0"/>
              <a:t>1. The Othello probe recovers the board state with 99% accuracy.</a:t>
            </a:r>
            <a:br>
              <a:rPr dirty="0"/>
            </a:br>
            <a:r>
              <a:rPr dirty="0"/>
              <a:t>   Does that mean the model "has" a world model? What else could explain this?</a:t>
            </a:r>
            <a:br>
              <a:rPr dirty="0"/>
            </a:br>
            <a:br>
              <a:rPr dirty="0"/>
            </a:br>
            <a:r>
              <a:rPr lang="en-US" dirty="0"/>
              <a:t>2</a:t>
            </a:r>
            <a:r>
              <a:rPr dirty="0"/>
              <a:t>. </a:t>
            </a:r>
            <a:r>
              <a:rPr lang="en-US" dirty="0"/>
              <a:t>What sort of interdisciplinary insights are valuable for interpretability?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3. Anthropic says their work is "pre-paradigmatic."</a:t>
            </a:r>
            <a:br>
              <a:rPr lang="en-US" dirty="0"/>
            </a:br>
            <a:r>
              <a:rPr lang="en-US" dirty="0"/>
              <a:t>   What would it take for interpretability to become a mature science?</a:t>
            </a: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1E3A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365760"/>
            <a:ext cx="109728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600" b="1" i="0">
                <a:solidFill>
                  <a:srgbClr val="1F2D3D"/>
                </a:solidFill>
                <a:latin typeface="Calibri"/>
              </a:defRPr>
            </a:pPr>
            <a:r>
              <a:t>References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79" y="1097280"/>
            <a:ext cx="11551616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b="0" i="0">
                <a:solidFill>
                  <a:srgbClr val="1F2D3D"/>
                </a:solidFill>
                <a:latin typeface="Calibri"/>
              </a:defRPr>
            </a:pPr>
            <a:br>
              <a:rPr dirty="0"/>
            </a:br>
            <a:r>
              <a:rPr lang="en-US" dirty="0" err="1"/>
              <a:t>Saphra</a:t>
            </a:r>
            <a:r>
              <a:rPr lang="en-US" dirty="0"/>
              <a:t> &amp; </a:t>
            </a:r>
            <a:r>
              <a:rPr lang="en-US" dirty="0" err="1"/>
              <a:t>Wiegreffe</a:t>
            </a:r>
            <a:r>
              <a:rPr lang="en-US" dirty="0"/>
              <a:t> (2024). Mechanistic? </a:t>
            </a:r>
            <a:r>
              <a:rPr lang="en-US" dirty="0" err="1"/>
              <a:t>arXiv</a:t>
            </a:r>
            <a:r>
              <a:rPr lang="en-US" dirty="0"/>
              <a:t>.</a:t>
            </a:r>
            <a:br>
              <a:rPr lang="en-US" dirty="0"/>
            </a:br>
            <a:br>
              <a:rPr dirty="0"/>
            </a:br>
            <a:r>
              <a:rPr dirty="0"/>
              <a:t>Marr (1982). Vision.</a:t>
            </a:r>
            <a:br>
              <a:rPr dirty="0"/>
            </a:br>
            <a:br>
              <a:rPr dirty="0"/>
            </a:br>
            <a:r>
              <a:rPr dirty="0"/>
              <a:t>Kuhn (1962). The Structure of Scientific Revolutions.</a:t>
            </a:r>
            <a:br>
              <a:rPr dirty="0"/>
            </a:br>
            <a:br>
              <a:rPr dirty="0"/>
            </a:br>
            <a:r>
              <a:rPr dirty="0" err="1"/>
              <a:t>Mikolov</a:t>
            </a:r>
            <a:r>
              <a:rPr dirty="0"/>
              <a:t> et al. (2013). Linguistic regularities in word representations. NAACL.</a:t>
            </a:r>
            <a:br>
              <a:rPr dirty="0"/>
            </a:br>
            <a:br>
              <a:rPr dirty="0"/>
            </a:br>
            <a:r>
              <a:rPr dirty="0"/>
              <a:t>Park et al. (2023). The linear representation hypothesis. </a:t>
            </a:r>
            <a:r>
              <a:rPr dirty="0" err="1"/>
              <a:t>arXiv</a:t>
            </a:r>
            <a:r>
              <a:rPr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Li et al. (2023). Emergent world representations. ICML.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Nanda et al. (2023). Emergent linear representations in world models. </a:t>
            </a:r>
            <a:r>
              <a:rPr lang="en-US" dirty="0" err="1"/>
              <a:t>arXiv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Anthropic (2025). On the biology of a large language model.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Jonas &amp; </a:t>
            </a:r>
            <a:r>
              <a:rPr lang="en-US" dirty="0" err="1"/>
              <a:t>Kording</a:t>
            </a:r>
            <a:r>
              <a:rPr lang="en-US" dirty="0"/>
              <a:t> (2017). Could a neuroscientist understand a microprocessor? </a:t>
            </a:r>
            <a:r>
              <a:rPr lang="en-US" dirty="0" err="1"/>
              <a:t>PLoS</a:t>
            </a:r>
            <a:r>
              <a:rPr lang="en-US" dirty="0"/>
              <a:t> Comp Bio.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Bennett et al. (2009). Neural correlates of interspecies perspective taking in the post-mortem Atlantic Salmon: an argument for multiple comparisons correction. </a:t>
            </a:r>
            <a:r>
              <a:rPr lang="en-US" dirty="0" err="1"/>
              <a:t>NeuroImage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Méloux</a:t>
            </a:r>
            <a:r>
              <a:rPr lang="en-US" dirty="0"/>
              <a:t>, Maxime, et al.  (2025). The Dead Salmons of AI Interpretability. </a:t>
            </a:r>
            <a:r>
              <a:rPr lang="en-US" dirty="0" err="1"/>
              <a:t>arXiv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Sharky et al. (2025), Open Problems in Mechanistic Interpretability. </a:t>
            </a:r>
            <a:r>
              <a:rPr lang="en-US" dirty="0" err="1"/>
              <a:t>arXiv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1E3A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365760"/>
            <a:ext cx="109728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600" b="1" i="0">
                <a:solidFill>
                  <a:srgbClr val="1F2D3D"/>
                </a:solidFill>
                <a:latin typeface="Calibri"/>
              </a:defRPr>
            </a:pPr>
            <a:r>
              <a:t>A strange kind of science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1188720"/>
            <a:ext cx="105156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 b="0" i="0">
                <a:solidFill>
                  <a:srgbClr val="1F2D3D"/>
                </a:solidFill>
                <a:latin typeface="Calibri"/>
              </a:defRPr>
            </a:pPr>
            <a:r>
              <a:rPr dirty="0"/>
              <a:t>Science studies natural phenomena.</a:t>
            </a:r>
            <a:endParaRPr lang="en-US" dirty="0"/>
          </a:p>
          <a:p>
            <a:pPr>
              <a:defRPr sz="2200" b="0" i="0">
                <a:solidFill>
                  <a:srgbClr val="1F2D3D"/>
                </a:solidFill>
                <a:latin typeface="Calibri"/>
              </a:defRPr>
            </a:pPr>
            <a:endParaRPr lang="en-US" dirty="0"/>
          </a:p>
          <a:p>
            <a:pPr>
              <a:defRPr sz="2200" b="0" i="0">
                <a:solidFill>
                  <a:srgbClr val="1F2D3D"/>
                </a:solidFill>
                <a:latin typeface="Calibri"/>
              </a:defRPr>
            </a:pPr>
            <a:r>
              <a:rPr dirty="0"/>
              <a:t>Engineering builds from understood principles.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B726C1-D7BE-57B6-2853-4A859C33F3C0}"/>
              </a:ext>
            </a:extLst>
          </p:cNvPr>
          <p:cNvSpPr txBox="1"/>
          <p:nvPr/>
        </p:nvSpPr>
        <p:spPr>
          <a:xfrm>
            <a:off x="640080" y="2432304"/>
            <a:ext cx="105156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b="0" i="0">
                <a:solidFill>
                  <a:srgbClr val="606060"/>
                </a:solidFill>
                <a:latin typeface="Calibri"/>
              </a:defRPr>
            </a:pPr>
            <a:r>
              <a:rPr lang="en-US" sz="2200" b="1" dirty="0"/>
              <a:t>Modern AI systems built on deep learning are different: we "grow" models through optimization. We have the weights, but we didn't design the mechanisms they implement.</a:t>
            </a:r>
            <a:endParaRPr sz="2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1E3A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365760"/>
            <a:ext cx="109728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600" b="1" i="0">
                <a:solidFill>
                  <a:srgbClr val="1F2D3D"/>
                </a:solidFill>
                <a:latin typeface="Calibri"/>
              </a:defRPr>
            </a:pPr>
            <a:r>
              <a:t>A strange kind of science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261872"/>
            <a:ext cx="10515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0" i="0">
                <a:solidFill>
                  <a:srgbClr val="1F2D3D"/>
                </a:solidFill>
                <a:latin typeface="Calibri"/>
              </a:defRPr>
            </a:pPr>
            <a:r>
              <a:rPr sz="2200" dirty="0"/>
              <a:t>Interpretability</a:t>
            </a:r>
            <a:r>
              <a:rPr lang="en-US" sz="2200" dirty="0"/>
              <a:t> (in the context of AI)</a:t>
            </a:r>
            <a:r>
              <a:rPr sz="2200" dirty="0"/>
              <a:t> is the project of understanding these grown artifacts — applying scientific methods to things we built but don't comprehend.</a:t>
            </a:r>
            <a:r>
              <a:rPr lang="en-US" sz="2200" dirty="0"/>
              <a:t> Weird situation!</a:t>
            </a:r>
            <a:endParaRPr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640080" y="2287345"/>
            <a:ext cx="10515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b="0" i="0">
                <a:solidFill>
                  <a:srgbClr val="606060"/>
                </a:solidFill>
                <a:latin typeface="Calibri"/>
              </a:defRPr>
            </a:pPr>
            <a:r>
              <a:rPr sz="2200" b="1" dirty="0"/>
              <a:t>Why it matters: curiosity, debugging, trust, safety, and </a:t>
            </a:r>
            <a:r>
              <a:rPr lang="en-US" sz="2200" b="1" dirty="0"/>
              <a:t>(perhaps) </a:t>
            </a:r>
            <a:r>
              <a:rPr sz="2200" b="1" dirty="0"/>
              <a:t>understanding intelligence itself.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1E3A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365760"/>
            <a:ext cx="109728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600" b="1" i="0">
                <a:solidFill>
                  <a:srgbClr val="1F2D3D"/>
                </a:solidFill>
                <a:latin typeface="Calibri"/>
              </a:defRPr>
            </a:pPr>
            <a:r>
              <a:t>What is interpretability?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261872"/>
            <a:ext cx="105156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b="0" i="0">
                <a:solidFill>
                  <a:srgbClr val="606060"/>
                </a:solidFill>
                <a:latin typeface="Calibri"/>
              </a:defRPr>
            </a:pPr>
            <a:r>
              <a:rPr sz="2200" dirty="0"/>
              <a:t>Three broad approaches: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948791"/>
            <a:ext cx="105156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0" i="0">
                <a:solidFill>
                  <a:srgbClr val="1F2D3D"/>
                </a:solidFill>
                <a:latin typeface="Calibri"/>
              </a:defRPr>
            </a:pPr>
            <a:r>
              <a:rPr dirty="0"/>
              <a:t>Input/output explanations ("XAI"): which features mattered for this prediction?</a:t>
            </a:r>
            <a:br>
              <a:rPr dirty="0"/>
            </a:br>
            <a:br>
              <a:rPr lang="en-US" dirty="0"/>
            </a:br>
            <a:r>
              <a:rPr lang="en-US" dirty="0"/>
              <a:t>Developmental explanations (“developmental interpretability”): how did mechanisms develop during training?</a:t>
            </a:r>
            <a:br>
              <a:rPr lang="en-US" dirty="0"/>
            </a:br>
            <a:br>
              <a:rPr dirty="0"/>
            </a:br>
            <a:r>
              <a:rPr dirty="0"/>
              <a:t>Internal explanations ("mechanistic</a:t>
            </a:r>
            <a:r>
              <a:rPr lang="en-US" dirty="0"/>
              <a:t> interpretability</a:t>
            </a:r>
            <a:r>
              <a:rPr dirty="0"/>
              <a:t>"): what representations, circuits, or pathways produced the output?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1E3A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365760"/>
            <a:ext cx="109728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600" b="1" i="0">
                <a:solidFill>
                  <a:srgbClr val="1F2D3D"/>
                </a:solidFill>
                <a:latin typeface="Calibri"/>
              </a:defRPr>
            </a:pPr>
            <a:r>
              <a:t>What does "mechanistic" mean?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1261872"/>
            <a:ext cx="105156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b="0" i="0">
                <a:solidFill>
                  <a:srgbClr val="606060"/>
                </a:solidFill>
                <a:latin typeface="Calibri"/>
              </a:defRPr>
            </a:pPr>
            <a:r>
              <a:rPr sz="2200" dirty="0" err="1"/>
              <a:t>Saphra</a:t>
            </a:r>
            <a:r>
              <a:rPr sz="2200" dirty="0"/>
              <a:t> &amp; </a:t>
            </a:r>
            <a:r>
              <a:rPr sz="2200" dirty="0" err="1"/>
              <a:t>Wiegreffe</a:t>
            </a:r>
            <a:r>
              <a:rPr sz="2200" dirty="0"/>
              <a:t> (2024) identify four distinct uses: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844281"/>
            <a:ext cx="105156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0" i="0">
                <a:solidFill>
                  <a:srgbClr val="1F2D3D"/>
                </a:solidFill>
                <a:latin typeface="Calibri"/>
              </a:defRPr>
            </a:pPr>
            <a:r>
              <a:rPr dirty="0"/>
              <a:t>1) Narrow technical: causal mechanisms (circuits) validated by intervention.</a:t>
            </a:r>
            <a:br>
              <a:rPr dirty="0"/>
            </a:br>
            <a:br>
              <a:rPr dirty="0"/>
            </a:br>
            <a:r>
              <a:rPr b="1" dirty="0"/>
              <a:t>2) Broad technical: any analysis of model internals, causal or not.</a:t>
            </a:r>
            <a:br>
              <a:rPr dirty="0"/>
            </a:br>
            <a:br>
              <a:rPr dirty="0"/>
            </a:br>
            <a:r>
              <a:rPr dirty="0"/>
              <a:t>3) Narrow cultural: work from the MI community (</a:t>
            </a:r>
            <a:r>
              <a:rPr dirty="0" err="1"/>
              <a:t>Olah</a:t>
            </a:r>
            <a:r>
              <a:rPr dirty="0"/>
              <a:t>, Anthropic, </a:t>
            </a:r>
            <a:r>
              <a:rPr dirty="0" err="1"/>
              <a:t>distill.pub</a:t>
            </a:r>
            <a:r>
              <a:rPr dirty="0"/>
              <a:t>).</a:t>
            </a:r>
            <a:br>
              <a:rPr dirty="0"/>
            </a:br>
            <a:br>
              <a:rPr dirty="0"/>
            </a:br>
            <a:r>
              <a:rPr dirty="0"/>
              <a:t>4) Broad cultural: LLM interpretability research in general.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1E3A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365760"/>
            <a:ext cx="109728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600" b="1" i="0">
                <a:solidFill>
                  <a:srgbClr val="1F2D3D"/>
                </a:solidFill>
                <a:latin typeface="Calibri"/>
              </a:defRPr>
            </a:pPr>
            <a:r>
              <a:rPr lang="en-US" dirty="0"/>
              <a:t>MI as bridging levels of analysis/abstraction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640080" y="1005840"/>
            <a:ext cx="1051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b="0" i="0">
                <a:solidFill>
                  <a:srgbClr val="606060"/>
                </a:solidFill>
                <a:latin typeface="Calibri"/>
              </a:defRPr>
            </a:pPr>
            <a:r>
              <a:rPr dirty="0"/>
              <a:t>Marr (1982)</a:t>
            </a:r>
            <a:r>
              <a:rPr lang="en-US" dirty="0"/>
              <a:t>’s three levels</a:t>
            </a:r>
            <a:r>
              <a:rPr dirty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5063725"/>
            <a:ext cx="1051560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900" b="1" i="0">
                <a:solidFill>
                  <a:srgbClr val="1F2D3D"/>
                </a:solidFill>
                <a:latin typeface="Calibri"/>
              </a:defRPr>
            </a:pPr>
            <a:r>
              <a:rPr dirty="0"/>
              <a:t>MI aims for algorithmic-level understanding: not just what the model does (computational), not just the weights (implementational), but what representations and procedures it uses.</a:t>
            </a:r>
          </a:p>
        </p:txBody>
      </p:sp>
      <p:pic>
        <p:nvPicPr>
          <p:cNvPr id="1026" name="Picture 2" descr="The Neurocritic: The Big Ideas in Cognitive Neuroscience, Explained">
            <a:extLst>
              <a:ext uri="{FF2B5EF4-FFF2-40B4-BE49-F238E27FC236}">
                <a16:creationId xmlns:a16="http://schemas.microsoft.com/office/drawing/2014/main" id="{1242CC1F-2426-506D-E864-562843F66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745" y="1463040"/>
            <a:ext cx="3835224" cy="319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1E3A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365760"/>
            <a:ext cx="109728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600" b="1" i="0">
                <a:solidFill>
                  <a:srgbClr val="1F2D3D"/>
                </a:solidFill>
                <a:latin typeface="Calibri"/>
              </a:defRPr>
            </a:pPr>
            <a:r>
              <a:t>Core assumptions of the research program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1188720"/>
            <a:ext cx="105156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 b="0" i="0">
                <a:solidFill>
                  <a:srgbClr val="1F2D3D"/>
                </a:solidFill>
                <a:latin typeface="Calibri"/>
              </a:defRPr>
            </a:pPr>
            <a:r>
              <a:rPr dirty="0"/>
              <a:t>To give algorithmic-level explanations, MI </a:t>
            </a:r>
            <a:r>
              <a:rPr lang="en-US" dirty="0"/>
              <a:t>generally </a:t>
            </a:r>
            <a:r>
              <a:rPr dirty="0"/>
              <a:t>makes several working assumptions.</a:t>
            </a:r>
            <a:br>
              <a:rPr dirty="0"/>
            </a:br>
            <a:br>
              <a:rPr dirty="0"/>
            </a:br>
            <a:r>
              <a:rPr dirty="0"/>
              <a:t>These are productive bets — they enable the research </a:t>
            </a:r>
            <a:r>
              <a:rPr lang="en-US" dirty="0"/>
              <a:t>program by guiding the selection of problems and solutions.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1E3A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365760"/>
            <a:ext cx="109728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600" b="1" i="0">
                <a:solidFill>
                  <a:srgbClr val="1F2D3D"/>
                </a:solidFill>
                <a:latin typeface="Calibri"/>
              </a:defRPr>
            </a:pPr>
            <a:r>
              <a:t>Core assumptions of the research program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1188720"/>
            <a:ext cx="54864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 b="1" i="0">
                <a:solidFill>
                  <a:srgbClr val="1F2D3D"/>
                </a:solidFill>
                <a:latin typeface="Calibri"/>
              </a:defRPr>
            </a:pPr>
            <a:r>
              <a:t>1. The Linear Representation Hypothesis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737360"/>
            <a:ext cx="5486400" cy="228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b="0" i="0">
                <a:solidFill>
                  <a:srgbClr val="1F2D3D"/>
                </a:solidFill>
                <a:latin typeface="Calibri"/>
              </a:defRPr>
            </a:pPr>
            <a:r>
              <a:rPr dirty="0" err="1"/>
              <a:t>Mikolov</a:t>
            </a:r>
            <a:r>
              <a:rPr dirty="0"/>
              <a:t> et al. (2013): word2vec showed concepts encoded as directions.</a:t>
            </a:r>
            <a:br>
              <a:rPr dirty="0"/>
            </a:br>
            <a:br>
              <a:rPr dirty="0"/>
            </a:br>
            <a:r>
              <a:rPr dirty="0"/>
              <a:t>Park et al. (2023) formalize this:</a:t>
            </a:r>
            <a:br>
              <a:rPr dirty="0"/>
            </a:br>
            <a:r>
              <a:rPr dirty="0"/>
              <a:t>"Many high-level concepts are represented linearly as directions in representation space."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3791634"/>
            <a:ext cx="5486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b="1" i="0">
                <a:solidFill>
                  <a:srgbClr val="1F2D3D"/>
                </a:solidFill>
                <a:latin typeface="Calibri"/>
              </a:defRPr>
            </a:pPr>
            <a:r>
              <a:rPr dirty="0"/>
              <a:t>This is why linear probes are the default tool — and why steering vectors work.</a:t>
            </a:r>
          </a:p>
        </p:txBody>
      </p:sp>
      <p:pic>
        <p:nvPicPr>
          <p:cNvPr id="7" name="Picture 6" descr="word2vec_diagr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188720"/>
            <a:ext cx="5094897" cy="4572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1679</Words>
  <Application>Microsoft Macintosh PowerPoint</Application>
  <PresentationFormat>Widescreen</PresentationFormat>
  <Paragraphs>96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Aptos</vt:lpstr>
      <vt:lpstr>Arial</vt:lpstr>
      <vt:lpstr>Calibri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Sean Richardson</cp:lastModifiedBy>
  <cp:revision>8</cp:revision>
  <dcterms:created xsi:type="dcterms:W3CDTF">2013-01-27T09:14:16Z</dcterms:created>
  <dcterms:modified xsi:type="dcterms:W3CDTF">2026-01-26T01:15:11Z</dcterms:modified>
  <cp:category/>
</cp:coreProperties>
</file>